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37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Hoja1!$B$3</c:f>
              <c:strCache>
                <c:ptCount val="1"/>
                <c:pt idx="0">
                  <c:v>TN</c:v>
                </c:pt>
              </c:strCache>
            </c:strRef>
          </c:tx>
          <c:cat>
            <c:numRef>
              <c:f>Hoja1!$A$4:$A$5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Hoja1!$B$4:$B$5</c:f>
              <c:numCache>
                <c:formatCode>#,##0</c:formatCode>
                <c:ptCount val="2"/>
                <c:pt idx="0">
                  <c:v>2500</c:v>
                </c:pt>
                <c:pt idx="1">
                  <c:v>4100</c:v>
                </c:pt>
              </c:numCache>
            </c:numRef>
          </c:val>
        </c:ser>
        <c:shape val="box"/>
        <c:axId val="151102208"/>
        <c:axId val="151103744"/>
        <c:axId val="0"/>
      </c:bar3DChart>
      <c:catAx>
        <c:axId val="151102208"/>
        <c:scaling>
          <c:orientation val="minMax"/>
        </c:scaling>
        <c:axPos val="b"/>
        <c:numFmt formatCode="General" sourceLinked="1"/>
        <c:tickLblPos val="nextTo"/>
        <c:crossAx val="151103744"/>
        <c:crosses val="autoZero"/>
        <c:auto val="1"/>
        <c:lblAlgn val="ctr"/>
        <c:lblOffset val="100"/>
      </c:catAx>
      <c:valAx>
        <c:axId val="151103744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1600"/>
            </a:pPr>
            <a:endParaRPr lang="es-ES"/>
          </a:p>
        </c:txPr>
        <c:crossAx val="151102208"/>
        <c:crosses val="autoZero"/>
        <c:crossBetween val="between"/>
      </c:valAx>
    </c:plotArea>
    <c:legend>
      <c:legendPos val="r"/>
      <c:layout/>
    </c:legend>
    <c:plotVisOnly val="1"/>
  </c:chart>
  <c:spPr>
    <a:ln>
      <a:noFill/>
    </a:ln>
  </c:spPr>
  <c:txPr>
    <a:bodyPr/>
    <a:lstStyle/>
    <a:p>
      <a:pPr>
        <a:defRPr sz="1800"/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37"/>
  <c:chart>
    <c:title>
      <c:tx>
        <c:rich>
          <a:bodyPr/>
          <a:lstStyle/>
          <a:p>
            <a:pPr>
              <a:defRPr/>
            </a:pPr>
            <a:r>
              <a:rPr lang="en-US"/>
              <a:t>TN</a:t>
            </a:r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Hoja1!$B$11</c:f>
              <c:strCache>
                <c:ptCount val="1"/>
                <c:pt idx="0">
                  <c:v>Tn</c:v>
                </c:pt>
              </c:strCache>
            </c:strRef>
          </c:tx>
          <c:val>
            <c:numRef>
              <c:f>Hoja1!$C$11:$D$11</c:f>
              <c:numCache>
                <c:formatCode>General</c:formatCode>
                <c:ptCount val="2"/>
                <c:pt idx="0">
                  <c:v>15</c:v>
                </c:pt>
                <c:pt idx="1">
                  <c:v>25.3</c:v>
                </c:pt>
              </c:numCache>
            </c:numRef>
          </c:val>
        </c:ser>
        <c:shape val="box"/>
        <c:axId val="108485248"/>
        <c:axId val="108487040"/>
        <c:axId val="0"/>
      </c:bar3DChart>
      <c:catAx>
        <c:axId val="108485248"/>
        <c:scaling>
          <c:orientation val="minMax"/>
        </c:scaling>
        <c:delete val="1"/>
        <c:axPos val="b"/>
        <c:tickLblPos val="nextTo"/>
        <c:crossAx val="108487040"/>
        <c:crosses val="autoZero"/>
        <c:auto val="1"/>
        <c:lblAlgn val="ctr"/>
        <c:lblOffset val="100"/>
      </c:catAx>
      <c:valAx>
        <c:axId val="108487040"/>
        <c:scaling>
          <c:orientation val="minMax"/>
        </c:scaling>
        <c:axPos val="l"/>
        <c:majorGridlines/>
        <c:numFmt formatCode="General" sourceLinked="1"/>
        <c:tickLblPos val="nextTo"/>
        <c:crossAx val="108485248"/>
        <c:crosses val="autoZero"/>
        <c:crossBetween val="between"/>
      </c:valAx>
    </c:plotArea>
    <c:legend>
      <c:legendPos val="r"/>
      <c:layout/>
    </c:legend>
    <c:plotVisOnly val="1"/>
  </c:chart>
  <c:spPr>
    <a:ln>
      <a:noFill/>
    </a:ln>
  </c:spPr>
  <c:txPr>
    <a:bodyPr/>
    <a:lstStyle/>
    <a:p>
      <a:pPr>
        <a:defRPr sz="1800"/>
      </a:pPr>
      <a:endParaRPr lang="es-E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D2C5-6F0B-4C1B-8E0E-2C953650E426}" type="datetimeFigureOut">
              <a:rPr lang="es-ES" smtClean="0"/>
              <a:t>23/06/2016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1D66-E22D-4C7C-AF8E-E247B69542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D2C5-6F0B-4C1B-8E0E-2C953650E426}" type="datetimeFigureOut">
              <a:rPr lang="es-ES" smtClean="0"/>
              <a:t>23/06/2016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1D66-E22D-4C7C-AF8E-E247B69542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D2C5-6F0B-4C1B-8E0E-2C953650E426}" type="datetimeFigureOut">
              <a:rPr lang="es-ES" smtClean="0"/>
              <a:t>23/06/2016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1D66-E22D-4C7C-AF8E-E247B69542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D2C5-6F0B-4C1B-8E0E-2C953650E426}" type="datetimeFigureOut">
              <a:rPr lang="es-ES" smtClean="0"/>
              <a:t>23/06/2016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1D66-E22D-4C7C-AF8E-E247B69542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D2C5-6F0B-4C1B-8E0E-2C953650E426}" type="datetimeFigureOut">
              <a:rPr lang="es-ES" smtClean="0"/>
              <a:t>23/06/2016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1D66-E22D-4C7C-AF8E-E247B69542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D2C5-6F0B-4C1B-8E0E-2C953650E426}" type="datetimeFigureOut">
              <a:rPr lang="es-ES" smtClean="0"/>
              <a:t>23/06/2016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1D66-E22D-4C7C-AF8E-E247B69542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D2C5-6F0B-4C1B-8E0E-2C953650E426}" type="datetimeFigureOut">
              <a:rPr lang="es-ES" smtClean="0"/>
              <a:t>23/06/2016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1D66-E22D-4C7C-AF8E-E247B69542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D2C5-6F0B-4C1B-8E0E-2C953650E426}" type="datetimeFigureOut">
              <a:rPr lang="es-ES" smtClean="0"/>
              <a:t>23/06/2016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1D66-E22D-4C7C-AF8E-E247B69542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D2C5-6F0B-4C1B-8E0E-2C953650E426}" type="datetimeFigureOut">
              <a:rPr lang="es-ES" smtClean="0"/>
              <a:t>23/06/2016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1D66-E22D-4C7C-AF8E-E247B69542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D2C5-6F0B-4C1B-8E0E-2C953650E426}" type="datetimeFigureOut">
              <a:rPr lang="es-ES" smtClean="0"/>
              <a:t>23/06/2016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1D66-E22D-4C7C-AF8E-E247B69542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D2C5-6F0B-4C1B-8E0E-2C953650E426}" type="datetimeFigureOut">
              <a:rPr lang="es-ES" smtClean="0"/>
              <a:t>23/06/2016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1D66-E22D-4C7C-AF8E-E247B69542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4D2C5-6F0B-4C1B-8E0E-2C953650E426}" type="datetimeFigureOut">
              <a:rPr lang="es-ES" smtClean="0"/>
              <a:t>23/06/2016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31D66-E22D-4C7C-AF8E-E247B695424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Hoja principal 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3214678" y="500042"/>
            <a:ext cx="4500594" cy="50006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/>
              <a:t>GESTIÓN DE RAEE</a:t>
            </a:r>
            <a:endParaRPr lang="es-ES" sz="3200" b="1" dirty="0"/>
          </a:p>
        </p:txBody>
      </p:sp>
      <p:sp>
        <p:nvSpPr>
          <p:cNvPr id="8" name="7 Rectángulo"/>
          <p:cNvSpPr/>
          <p:nvPr/>
        </p:nvSpPr>
        <p:spPr>
          <a:xfrm>
            <a:off x="2643174" y="1357298"/>
            <a:ext cx="5929354" cy="1071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u="sng" dirty="0" smtClean="0">
                <a:solidFill>
                  <a:srgbClr val="006600"/>
                </a:solidFill>
              </a:rPr>
              <a:t>Convenio de Colaboración para la correcta gestión de los RAEE en Andalucía</a:t>
            </a:r>
            <a:endParaRPr lang="es-ES" sz="2000" b="1" u="sng" dirty="0">
              <a:solidFill>
                <a:srgbClr val="006600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714348" y="2428868"/>
            <a:ext cx="3857652" cy="642942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 smtClean="0"/>
              <a:t>Resultados</a:t>
            </a:r>
          </a:p>
          <a:p>
            <a:r>
              <a:rPr lang="es-ES" b="1" dirty="0" smtClean="0">
                <a:solidFill>
                  <a:srgbClr val="FF0000"/>
                </a:solidFill>
              </a:rPr>
              <a:t>Volumen de RAEE (GAE + FRIO + AA)</a:t>
            </a:r>
            <a:endParaRPr lang="es-ES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7 Gráfico"/>
          <p:cNvGraphicFramePr/>
          <p:nvPr/>
        </p:nvGraphicFramePr>
        <p:xfrm>
          <a:off x="2000232" y="321468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12 Rectángulo"/>
          <p:cNvSpPr/>
          <p:nvPr/>
        </p:nvSpPr>
        <p:spPr>
          <a:xfrm>
            <a:off x="6858016" y="2928934"/>
            <a:ext cx="1857388" cy="10001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FF0000"/>
                </a:solidFill>
              </a:rPr>
              <a:t>2014: 2.500 </a:t>
            </a:r>
            <a:r>
              <a:rPr lang="es-ES" b="1" dirty="0" err="1" smtClean="0">
                <a:solidFill>
                  <a:srgbClr val="FF0000"/>
                </a:solidFill>
              </a:rPr>
              <a:t>Tn</a:t>
            </a:r>
            <a:endParaRPr lang="es-ES" b="1" dirty="0" smtClean="0">
              <a:solidFill>
                <a:srgbClr val="FF0000"/>
              </a:solidFill>
            </a:endParaRPr>
          </a:p>
          <a:p>
            <a:pPr algn="ctr"/>
            <a:r>
              <a:rPr lang="es-ES" b="1" dirty="0" smtClean="0">
                <a:solidFill>
                  <a:srgbClr val="FF0000"/>
                </a:solidFill>
              </a:rPr>
              <a:t>2015: 4.100 </a:t>
            </a:r>
            <a:r>
              <a:rPr lang="es-ES" b="1" dirty="0" err="1" smtClean="0">
                <a:solidFill>
                  <a:srgbClr val="FF0000"/>
                </a:solidFill>
              </a:rPr>
              <a:t>Tn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14" name="13 Flecha arriba"/>
          <p:cNvSpPr/>
          <p:nvPr/>
        </p:nvSpPr>
        <p:spPr>
          <a:xfrm>
            <a:off x="6929454" y="4214818"/>
            <a:ext cx="571504" cy="857256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7715272" y="4500570"/>
            <a:ext cx="1214446" cy="4286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3600" dirty="0">
              <a:solidFill>
                <a:srgbClr val="FF0000"/>
              </a:solidFill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7572396" y="4214818"/>
            <a:ext cx="1285884" cy="85725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rgbClr val="FF0000"/>
                </a:solidFill>
              </a:rPr>
              <a:t>41 %</a:t>
            </a:r>
            <a:endParaRPr lang="es-E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Hoja principal 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3214678" y="500042"/>
            <a:ext cx="4500594" cy="50006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/>
              <a:t>GESTIÓN DE RAEE</a:t>
            </a:r>
            <a:endParaRPr lang="es-ES" sz="3200" b="1" dirty="0"/>
          </a:p>
        </p:txBody>
      </p:sp>
      <p:sp>
        <p:nvSpPr>
          <p:cNvPr id="8" name="7 Rectángulo"/>
          <p:cNvSpPr/>
          <p:nvPr/>
        </p:nvSpPr>
        <p:spPr>
          <a:xfrm>
            <a:off x="2643174" y="1357298"/>
            <a:ext cx="5929354" cy="1071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u="sng" dirty="0" smtClean="0">
                <a:solidFill>
                  <a:srgbClr val="006600"/>
                </a:solidFill>
              </a:rPr>
              <a:t>Convenio de Colaboración para la correcta gestión de los RAEE en Andalucía</a:t>
            </a:r>
            <a:endParaRPr lang="es-ES" sz="2000" b="1" u="sng" dirty="0">
              <a:solidFill>
                <a:srgbClr val="006600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7715272" y="4500570"/>
            <a:ext cx="1214446" cy="4286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3600" dirty="0">
              <a:solidFill>
                <a:srgbClr val="FF0000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786446" y="2428868"/>
            <a:ext cx="1571636" cy="92869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ES" b="1" dirty="0" smtClean="0">
              <a:solidFill>
                <a:srgbClr val="FF0000"/>
              </a:solidFill>
            </a:endParaRPr>
          </a:p>
          <a:p>
            <a:r>
              <a:rPr lang="es-ES" b="1" dirty="0" smtClean="0">
                <a:solidFill>
                  <a:srgbClr val="FF0000"/>
                </a:solidFill>
              </a:rPr>
              <a:t>2014: 15 </a:t>
            </a:r>
            <a:r>
              <a:rPr lang="es-ES" b="1" dirty="0" err="1" smtClean="0">
                <a:solidFill>
                  <a:srgbClr val="FF0000"/>
                </a:solidFill>
              </a:rPr>
              <a:t>Tn</a:t>
            </a:r>
            <a:endParaRPr lang="es-ES" b="1" dirty="0" smtClean="0">
              <a:solidFill>
                <a:srgbClr val="FF0000"/>
              </a:solidFill>
            </a:endParaRPr>
          </a:p>
          <a:p>
            <a:r>
              <a:rPr lang="es-ES" b="1" dirty="0" smtClean="0">
                <a:solidFill>
                  <a:srgbClr val="FF0000"/>
                </a:solidFill>
              </a:rPr>
              <a:t>2015: 25,3 </a:t>
            </a:r>
            <a:r>
              <a:rPr lang="es-ES" b="1" dirty="0" err="1" smtClean="0">
                <a:solidFill>
                  <a:srgbClr val="FF0000"/>
                </a:solidFill>
              </a:rPr>
              <a:t>Tn</a:t>
            </a:r>
            <a:endParaRPr lang="es-ES" b="1" dirty="0" smtClean="0">
              <a:solidFill>
                <a:srgbClr val="FF0000"/>
              </a:solidFill>
            </a:endParaRPr>
          </a:p>
          <a:p>
            <a:endParaRPr lang="es-ES" dirty="0" smtClean="0"/>
          </a:p>
        </p:txBody>
      </p:sp>
      <p:sp>
        <p:nvSpPr>
          <p:cNvPr id="10" name="9 Flecha arriba"/>
          <p:cNvSpPr/>
          <p:nvPr/>
        </p:nvSpPr>
        <p:spPr>
          <a:xfrm>
            <a:off x="6000760" y="3500438"/>
            <a:ext cx="357190" cy="428628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6429388" y="3429000"/>
            <a:ext cx="1500198" cy="7143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rgbClr val="FF0000"/>
                </a:solidFill>
              </a:rPr>
              <a:t>68,7 %</a:t>
            </a:r>
            <a:endParaRPr lang="es-E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14" name="9 Gráfico"/>
          <p:cNvGraphicFramePr/>
          <p:nvPr/>
        </p:nvGraphicFramePr>
        <p:xfrm>
          <a:off x="1714480" y="2928934"/>
          <a:ext cx="3929090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15 Rectángulo"/>
          <p:cNvSpPr/>
          <p:nvPr/>
        </p:nvSpPr>
        <p:spPr>
          <a:xfrm>
            <a:off x="2571736" y="5286388"/>
            <a:ext cx="857256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2014</a:t>
            </a:r>
            <a:endParaRPr lang="es-ES" dirty="0"/>
          </a:p>
        </p:txBody>
      </p:sp>
      <p:sp>
        <p:nvSpPr>
          <p:cNvPr id="17" name="15 Rectángulo"/>
          <p:cNvSpPr/>
          <p:nvPr/>
        </p:nvSpPr>
        <p:spPr>
          <a:xfrm>
            <a:off x="3571868" y="5286388"/>
            <a:ext cx="857256" cy="21431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800" dirty="0" smtClean="0"/>
              <a:t>2015</a:t>
            </a:r>
            <a:endParaRPr lang="es-ES" sz="1800" dirty="0"/>
          </a:p>
        </p:txBody>
      </p:sp>
      <p:sp>
        <p:nvSpPr>
          <p:cNvPr id="18" name="17 Rectángulo"/>
          <p:cNvSpPr/>
          <p:nvPr/>
        </p:nvSpPr>
        <p:spPr>
          <a:xfrm>
            <a:off x="6143636" y="4500570"/>
            <a:ext cx="2428892" cy="35719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PREVISIÓN 2016</a:t>
            </a:r>
            <a:endParaRPr lang="es-ES" sz="2400" b="1" dirty="0"/>
          </a:p>
        </p:txBody>
      </p:sp>
      <p:sp>
        <p:nvSpPr>
          <p:cNvPr id="9" name="8 Rectángulo"/>
          <p:cNvSpPr/>
          <p:nvPr/>
        </p:nvSpPr>
        <p:spPr>
          <a:xfrm>
            <a:off x="714348" y="2500306"/>
            <a:ext cx="2143140" cy="642942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 smtClean="0"/>
              <a:t>Resultados</a:t>
            </a:r>
          </a:p>
          <a:p>
            <a:r>
              <a:rPr lang="es-ES" b="1" dirty="0" smtClean="0">
                <a:solidFill>
                  <a:srgbClr val="FF0000"/>
                </a:solidFill>
              </a:rPr>
              <a:t>Volumen de PAE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20" name="19 Elipse"/>
          <p:cNvSpPr/>
          <p:nvPr/>
        </p:nvSpPr>
        <p:spPr>
          <a:xfrm>
            <a:off x="7143768" y="5429264"/>
            <a:ext cx="1357322" cy="7143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rgbClr val="FF0000"/>
                </a:solidFill>
              </a:rPr>
              <a:t>258,7%</a:t>
            </a:r>
            <a:endParaRPr lang="es-ES" sz="2000" b="1" dirty="0">
              <a:solidFill>
                <a:srgbClr val="FF0000"/>
              </a:solidFill>
            </a:endParaRPr>
          </a:p>
        </p:txBody>
      </p:sp>
      <p:sp>
        <p:nvSpPr>
          <p:cNvPr id="21" name="20 Flecha arriba"/>
          <p:cNvSpPr/>
          <p:nvPr/>
        </p:nvSpPr>
        <p:spPr>
          <a:xfrm>
            <a:off x="6643702" y="5572140"/>
            <a:ext cx="357190" cy="428628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Rectángulo"/>
          <p:cNvSpPr/>
          <p:nvPr/>
        </p:nvSpPr>
        <p:spPr>
          <a:xfrm>
            <a:off x="5857884" y="5000636"/>
            <a:ext cx="3000396" cy="2857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rgbClr val="FF0000"/>
                </a:solidFill>
              </a:rPr>
              <a:t>Primer trimestre 2016: 16,14 </a:t>
            </a:r>
            <a:r>
              <a:rPr lang="es-ES" sz="1400" b="1" dirty="0" err="1" smtClean="0">
                <a:solidFill>
                  <a:srgbClr val="FF0000"/>
                </a:solidFill>
              </a:rPr>
              <a:t>Tn</a:t>
            </a:r>
            <a:endParaRPr lang="es-ES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Presentación en pantalla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</cp:revision>
  <dcterms:created xsi:type="dcterms:W3CDTF">2016-06-23T12:26:05Z</dcterms:created>
  <dcterms:modified xsi:type="dcterms:W3CDTF">2016-06-23T12:26:26Z</dcterms:modified>
</cp:coreProperties>
</file>